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5029200" cy="5029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 Italics" panose="020B0604020202020204" charset="0"/>
      <p:regular r:id="rId9"/>
    </p:embeddedFont>
    <p:embeddedFont>
      <p:font typeface="Scripter" panose="020B0604020202020204" charset="-52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5" d="100"/>
          <a:sy n="145" d="100"/>
        </p:scale>
        <p:origin x="26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minimis.minfin.bg/ReportBulstat.aspx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9.sv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3796" y="197435"/>
            <a:ext cx="732408" cy="366204"/>
          </a:xfrm>
          <a:custGeom>
            <a:avLst/>
            <a:gdLst/>
            <a:ahLst/>
            <a:cxnLst/>
            <a:rect l="l" t="t" r="r" b="b"/>
            <a:pathLst>
              <a:path w="732408" h="366204">
                <a:moveTo>
                  <a:pt x="0" y="0"/>
                </a:moveTo>
                <a:lnTo>
                  <a:pt x="732408" y="0"/>
                </a:lnTo>
                <a:lnTo>
                  <a:pt x="732408" y="366204"/>
                </a:lnTo>
                <a:lnTo>
                  <a:pt x="0" y="36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74664" y="140910"/>
            <a:ext cx="722672" cy="485994"/>
          </a:xfrm>
          <a:custGeom>
            <a:avLst/>
            <a:gdLst/>
            <a:ahLst/>
            <a:cxnLst/>
            <a:rect l="l" t="t" r="r" b="b"/>
            <a:pathLst>
              <a:path w="722672" h="485994">
                <a:moveTo>
                  <a:pt x="0" y="0"/>
                </a:moveTo>
                <a:lnTo>
                  <a:pt x="722672" y="0"/>
                </a:lnTo>
                <a:lnTo>
                  <a:pt x="722672" y="485994"/>
                </a:lnTo>
                <a:lnTo>
                  <a:pt x="0" y="485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94029" y="439649"/>
            <a:ext cx="3214029" cy="4803576"/>
          </a:xfrm>
          <a:custGeom>
            <a:avLst/>
            <a:gdLst/>
            <a:ahLst/>
            <a:cxnLst/>
            <a:rect l="l" t="t" r="r" b="b"/>
            <a:pathLst>
              <a:path w="3214029" h="4803576">
                <a:moveTo>
                  <a:pt x="0" y="0"/>
                </a:moveTo>
                <a:lnTo>
                  <a:pt x="3214029" y="0"/>
                </a:lnTo>
                <a:lnTo>
                  <a:pt x="3214029" y="4803575"/>
                </a:lnTo>
                <a:lnTo>
                  <a:pt x="0" y="480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000" y="108000"/>
            <a:ext cx="517994" cy="545075"/>
          </a:xfrm>
          <a:custGeom>
            <a:avLst/>
            <a:gdLst/>
            <a:ahLst/>
            <a:cxnLst/>
            <a:rect l="l" t="t" r="r" b="b"/>
            <a:pathLst>
              <a:path w="517994" h="545075">
                <a:moveTo>
                  <a:pt x="0" y="0"/>
                </a:moveTo>
                <a:lnTo>
                  <a:pt x="517994" y="0"/>
                </a:lnTo>
                <a:lnTo>
                  <a:pt x="517994" y="545075"/>
                </a:lnTo>
                <a:lnTo>
                  <a:pt x="0" y="545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000" y="825437"/>
            <a:ext cx="1799738" cy="2016000"/>
          </a:xfrm>
          <a:custGeom>
            <a:avLst/>
            <a:gdLst/>
            <a:ahLst/>
            <a:cxnLst/>
            <a:rect l="l" t="t" r="r" b="b"/>
            <a:pathLst>
              <a:path w="1799738" h="2016000">
                <a:moveTo>
                  <a:pt x="0" y="0"/>
                </a:moveTo>
                <a:lnTo>
                  <a:pt x="1799738" y="0"/>
                </a:lnTo>
                <a:lnTo>
                  <a:pt x="1799738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7378" y="2276582"/>
            <a:ext cx="1786744" cy="2016000"/>
          </a:xfrm>
          <a:custGeom>
            <a:avLst/>
            <a:gdLst/>
            <a:ahLst/>
            <a:cxnLst/>
            <a:rect l="l" t="t" r="r" b="b"/>
            <a:pathLst>
              <a:path w="1786744" h="2016000">
                <a:moveTo>
                  <a:pt x="0" y="0"/>
                </a:moveTo>
                <a:lnTo>
                  <a:pt x="1786744" y="0"/>
                </a:lnTo>
                <a:lnTo>
                  <a:pt x="1786744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77464" y="1265653"/>
            <a:ext cx="3662536" cy="567784"/>
            <a:chOff x="0" y="0"/>
            <a:chExt cx="812800" cy="126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6004"/>
            </a:xfrm>
            <a:custGeom>
              <a:avLst/>
              <a:gdLst/>
              <a:ahLst/>
              <a:cxnLst/>
              <a:rect l="l" t="t" r="r" b="b"/>
              <a:pathLst>
                <a:path w="812800" h="126004">
                  <a:moveTo>
                    <a:pt x="0" y="0"/>
                  </a:moveTo>
                  <a:lnTo>
                    <a:pt x="812800" y="0"/>
                  </a:lnTo>
                  <a:lnTo>
                    <a:pt x="812800" y="126004"/>
                  </a:lnTo>
                  <a:lnTo>
                    <a:pt x="0" y="12600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528000" y="2276582"/>
            <a:ext cx="1512000" cy="202500"/>
            <a:chOff x="0" y="0"/>
            <a:chExt cx="71120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1200" cy="95250"/>
            </a:xfrm>
            <a:custGeom>
              <a:avLst/>
              <a:gdLst/>
              <a:ahLst/>
              <a:cxnLst/>
              <a:rect l="l" t="t" r="r" b="b"/>
              <a:pathLst>
                <a:path w="711200" h="95250">
                  <a:moveTo>
                    <a:pt x="711200" y="0"/>
                  </a:moveTo>
                  <a:lnTo>
                    <a:pt x="711200" y="71447"/>
                  </a:lnTo>
                  <a:cubicBezTo>
                    <a:pt x="651933" y="71447"/>
                    <a:pt x="651933" y="95250"/>
                    <a:pt x="592667" y="95250"/>
                  </a:cubicBezTo>
                  <a:cubicBezTo>
                    <a:pt x="533381" y="95250"/>
                    <a:pt x="533381" y="71447"/>
                    <a:pt x="474115" y="71447"/>
                  </a:cubicBezTo>
                  <a:cubicBezTo>
                    <a:pt x="414848" y="71447"/>
                    <a:pt x="414848" y="95250"/>
                    <a:pt x="355581" y="95250"/>
                  </a:cubicBezTo>
                  <a:cubicBezTo>
                    <a:pt x="296315" y="95250"/>
                    <a:pt x="296315" y="71447"/>
                    <a:pt x="237048" y="71447"/>
                  </a:cubicBezTo>
                  <a:cubicBezTo>
                    <a:pt x="177781" y="71447"/>
                    <a:pt x="177781" y="95250"/>
                    <a:pt x="118533" y="95250"/>
                  </a:cubicBezTo>
                  <a:cubicBezTo>
                    <a:pt x="59267" y="95250"/>
                    <a:pt x="59267" y="71447"/>
                    <a:pt x="0" y="71447"/>
                  </a:cubicBezTo>
                  <a:lnTo>
                    <a:pt x="0" y="0"/>
                  </a:lnTo>
                  <a:cubicBezTo>
                    <a:pt x="59267" y="0"/>
                    <a:pt x="59267" y="23803"/>
                    <a:pt x="118533" y="23803"/>
                  </a:cubicBezTo>
                  <a:cubicBezTo>
                    <a:pt x="177781" y="23803"/>
                    <a:pt x="177781" y="0"/>
                    <a:pt x="237048" y="0"/>
                  </a:cubicBezTo>
                  <a:cubicBezTo>
                    <a:pt x="296315" y="0"/>
                    <a:pt x="296315" y="23803"/>
                    <a:pt x="355581" y="23803"/>
                  </a:cubicBezTo>
                  <a:cubicBezTo>
                    <a:pt x="414848" y="23803"/>
                    <a:pt x="414848" y="0"/>
                    <a:pt x="474115" y="0"/>
                  </a:cubicBezTo>
                  <a:cubicBezTo>
                    <a:pt x="533381" y="0"/>
                    <a:pt x="533381" y="23803"/>
                    <a:pt x="592667" y="23803"/>
                  </a:cubicBezTo>
                  <a:cubicBezTo>
                    <a:pt x="651933" y="23803"/>
                    <a:pt x="651933" y="0"/>
                    <a:pt x="711200" y="0"/>
                  </a:cubicBezTo>
                  <a:close/>
                </a:path>
              </a:pathLst>
            </a:custGeom>
            <a:solidFill>
              <a:srgbClr val="71C58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350"/>
              <a:ext cx="711200" cy="63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86800" y="1287581"/>
            <a:ext cx="3410536" cy="78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  <a:spcBef>
                <a:spcPct val="0"/>
              </a:spcBef>
            </a:pP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Мога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ли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да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се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включа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в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обученията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като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физическо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лице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?</a:t>
            </a:r>
          </a:p>
          <a:p>
            <a:pPr algn="ctr">
              <a:lnSpc>
                <a:spcPts val="2085"/>
              </a:lnSpc>
              <a:spcBef>
                <a:spcPct val="0"/>
              </a:spcBef>
            </a:pPr>
            <a:endParaRPr lang="en-US" sz="1489" dirty="0">
              <a:solidFill>
                <a:srgbClr val="FEFFFE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4030" y="2879875"/>
            <a:ext cx="3377970" cy="205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5"/>
              </a:lnSpc>
              <a:spcBef>
                <a:spcPct val="0"/>
              </a:spcBef>
            </a:pP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Не. Обученията са предназначени за юридически лица (МСП, Mid-caps, големи предприятия), тъй като се предоставят в рамките на държавна помощ de minimis. В обученията участват служители и представители на компании, но документацията се подава от името на предстваляващия фирмата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3796" y="197435"/>
            <a:ext cx="732408" cy="366204"/>
          </a:xfrm>
          <a:custGeom>
            <a:avLst/>
            <a:gdLst/>
            <a:ahLst/>
            <a:cxnLst/>
            <a:rect l="l" t="t" r="r" b="b"/>
            <a:pathLst>
              <a:path w="732408" h="366204">
                <a:moveTo>
                  <a:pt x="0" y="0"/>
                </a:moveTo>
                <a:lnTo>
                  <a:pt x="732408" y="0"/>
                </a:lnTo>
                <a:lnTo>
                  <a:pt x="732408" y="366204"/>
                </a:lnTo>
                <a:lnTo>
                  <a:pt x="0" y="36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74664" y="140910"/>
            <a:ext cx="722672" cy="485994"/>
          </a:xfrm>
          <a:custGeom>
            <a:avLst/>
            <a:gdLst/>
            <a:ahLst/>
            <a:cxnLst/>
            <a:rect l="l" t="t" r="r" b="b"/>
            <a:pathLst>
              <a:path w="722672" h="485994">
                <a:moveTo>
                  <a:pt x="0" y="0"/>
                </a:moveTo>
                <a:lnTo>
                  <a:pt x="722672" y="0"/>
                </a:lnTo>
                <a:lnTo>
                  <a:pt x="722672" y="485994"/>
                </a:lnTo>
                <a:lnTo>
                  <a:pt x="0" y="485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94029" y="439649"/>
            <a:ext cx="3214029" cy="4803576"/>
          </a:xfrm>
          <a:custGeom>
            <a:avLst/>
            <a:gdLst/>
            <a:ahLst/>
            <a:cxnLst/>
            <a:rect l="l" t="t" r="r" b="b"/>
            <a:pathLst>
              <a:path w="3214029" h="4803576">
                <a:moveTo>
                  <a:pt x="0" y="0"/>
                </a:moveTo>
                <a:lnTo>
                  <a:pt x="3214029" y="0"/>
                </a:lnTo>
                <a:lnTo>
                  <a:pt x="3214029" y="4803575"/>
                </a:lnTo>
                <a:lnTo>
                  <a:pt x="0" y="480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000" y="108000"/>
            <a:ext cx="517994" cy="545075"/>
          </a:xfrm>
          <a:custGeom>
            <a:avLst/>
            <a:gdLst/>
            <a:ahLst/>
            <a:cxnLst/>
            <a:rect l="l" t="t" r="r" b="b"/>
            <a:pathLst>
              <a:path w="517994" h="545075">
                <a:moveTo>
                  <a:pt x="0" y="0"/>
                </a:moveTo>
                <a:lnTo>
                  <a:pt x="517994" y="0"/>
                </a:lnTo>
                <a:lnTo>
                  <a:pt x="517994" y="545075"/>
                </a:lnTo>
                <a:lnTo>
                  <a:pt x="0" y="545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000" y="825437"/>
            <a:ext cx="1799738" cy="2016000"/>
          </a:xfrm>
          <a:custGeom>
            <a:avLst/>
            <a:gdLst/>
            <a:ahLst/>
            <a:cxnLst/>
            <a:rect l="l" t="t" r="r" b="b"/>
            <a:pathLst>
              <a:path w="1799738" h="2016000">
                <a:moveTo>
                  <a:pt x="0" y="0"/>
                </a:moveTo>
                <a:lnTo>
                  <a:pt x="1799738" y="0"/>
                </a:lnTo>
                <a:lnTo>
                  <a:pt x="1799738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7378" y="2276582"/>
            <a:ext cx="1786744" cy="2016000"/>
          </a:xfrm>
          <a:custGeom>
            <a:avLst/>
            <a:gdLst/>
            <a:ahLst/>
            <a:cxnLst/>
            <a:rect l="l" t="t" r="r" b="b"/>
            <a:pathLst>
              <a:path w="1786744" h="2016000">
                <a:moveTo>
                  <a:pt x="0" y="0"/>
                </a:moveTo>
                <a:lnTo>
                  <a:pt x="1786744" y="0"/>
                </a:lnTo>
                <a:lnTo>
                  <a:pt x="1786744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77464" y="1265653"/>
            <a:ext cx="3662536" cy="567784"/>
            <a:chOff x="0" y="0"/>
            <a:chExt cx="812800" cy="126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6004"/>
            </a:xfrm>
            <a:custGeom>
              <a:avLst/>
              <a:gdLst/>
              <a:ahLst/>
              <a:cxnLst/>
              <a:rect l="l" t="t" r="r" b="b"/>
              <a:pathLst>
                <a:path w="812800" h="126004">
                  <a:moveTo>
                    <a:pt x="0" y="0"/>
                  </a:moveTo>
                  <a:lnTo>
                    <a:pt x="812800" y="0"/>
                  </a:lnTo>
                  <a:lnTo>
                    <a:pt x="812800" y="126004"/>
                  </a:lnTo>
                  <a:lnTo>
                    <a:pt x="0" y="12600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528000" y="2276582"/>
            <a:ext cx="1512000" cy="202500"/>
            <a:chOff x="0" y="0"/>
            <a:chExt cx="71120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1200" cy="95250"/>
            </a:xfrm>
            <a:custGeom>
              <a:avLst/>
              <a:gdLst/>
              <a:ahLst/>
              <a:cxnLst/>
              <a:rect l="l" t="t" r="r" b="b"/>
              <a:pathLst>
                <a:path w="711200" h="95250">
                  <a:moveTo>
                    <a:pt x="711200" y="0"/>
                  </a:moveTo>
                  <a:lnTo>
                    <a:pt x="711200" y="71447"/>
                  </a:lnTo>
                  <a:cubicBezTo>
                    <a:pt x="651933" y="71447"/>
                    <a:pt x="651933" y="95250"/>
                    <a:pt x="592667" y="95250"/>
                  </a:cubicBezTo>
                  <a:cubicBezTo>
                    <a:pt x="533381" y="95250"/>
                    <a:pt x="533381" y="71447"/>
                    <a:pt x="474115" y="71447"/>
                  </a:cubicBezTo>
                  <a:cubicBezTo>
                    <a:pt x="414848" y="71447"/>
                    <a:pt x="414848" y="95250"/>
                    <a:pt x="355581" y="95250"/>
                  </a:cubicBezTo>
                  <a:cubicBezTo>
                    <a:pt x="296315" y="95250"/>
                    <a:pt x="296315" y="71447"/>
                    <a:pt x="237048" y="71447"/>
                  </a:cubicBezTo>
                  <a:cubicBezTo>
                    <a:pt x="177781" y="71447"/>
                    <a:pt x="177781" y="95250"/>
                    <a:pt x="118533" y="95250"/>
                  </a:cubicBezTo>
                  <a:cubicBezTo>
                    <a:pt x="59267" y="95250"/>
                    <a:pt x="59267" y="71447"/>
                    <a:pt x="0" y="71447"/>
                  </a:cubicBezTo>
                  <a:lnTo>
                    <a:pt x="0" y="0"/>
                  </a:lnTo>
                  <a:cubicBezTo>
                    <a:pt x="59267" y="0"/>
                    <a:pt x="59267" y="23803"/>
                    <a:pt x="118533" y="23803"/>
                  </a:cubicBezTo>
                  <a:cubicBezTo>
                    <a:pt x="177781" y="23803"/>
                    <a:pt x="177781" y="0"/>
                    <a:pt x="237048" y="0"/>
                  </a:cubicBezTo>
                  <a:cubicBezTo>
                    <a:pt x="296315" y="0"/>
                    <a:pt x="296315" y="23803"/>
                    <a:pt x="355581" y="23803"/>
                  </a:cubicBezTo>
                  <a:cubicBezTo>
                    <a:pt x="414848" y="23803"/>
                    <a:pt x="414848" y="0"/>
                    <a:pt x="474115" y="0"/>
                  </a:cubicBezTo>
                  <a:cubicBezTo>
                    <a:pt x="533381" y="0"/>
                    <a:pt x="533381" y="23803"/>
                    <a:pt x="592667" y="23803"/>
                  </a:cubicBezTo>
                  <a:cubicBezTo>
                    <a:pt x="651933" y="23803"/>
                    <a:pt x="651933" y="0"/>
                    <a:pt x="711200" y="0"/>
                  </a:cubicBezTo>
                  <a:close/>
                </a:path>
              </a:pathLst>
            </a:custGeom>
            <a:solidFill>
              <a:srgbClr val="F6C4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350"/>
              <a:ext cx="711200" cy="63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86800" y="1280354"/>
            <a:ext cx="3410536" cy="78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  <a:spcBef>
                <a:spcPct val="0"/>
              </a:spcBef>
            </a:pP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Къде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мога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да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проверя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дали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компанията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ми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е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използвала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de minimis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помощ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?</a:t>
            </a:r>
          </a:p>
          <a:p>
            <a:pPr algn="ctr">
              <a:lnSpc>
                <a:spcPts val="2085"/>
              </a:lnSpc>
              <a:spcBef>
                <a:spcPct val="0"/>
              </a:spcBef>
            </a:pPr>
            <a:endParaRPr lang="en-US" sz="1489" dirty="0">
              <a:solidFill>
                <a:srgbClr val="FEFFFE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19747" y="3089087"/>
            <a:ext cx="3377970" cy="90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5"/>
              </a:lnSpc>
              <a:spcBef>
                <a:spcPct val="0"/>
              </a:spcBef>
            </a:pP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Информация за използвана държавна помощ de minimis може да бъде проверена чрез </a:t>
            </a:r>
            <a:r>
              <a:rPr lang="en-US" sz="1332" i="1" u="sng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  <a:hlinkClick r:id="rId11" tooltip="https://minimis.minfin.bg/ReportBulstat.aspx"/>
              </a:rPr>
              <a:t>публичния Регистър на минималните помощи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3796" y="197435"/>
            <a:ext cx="732408" cy="366204"/>
          </a:xfrm>
          <a:custGeom>
            <a:avLst/>
            <a:gdLst/>
            <a:ahLst/>
            <a:cxnLst/>
            <a:rect l="l" t="t" r="r" b="b"/>
            <a:pathLst>
              <a:path w="732408" h="366204">
                <a:moveTo>
                  <a:pt x="0" y="0"/>
                </a:moveTo>
                <a:lnTo>
                  <a:pt x="732408" y="0"/>
                </a:lnTo>
                <a:lnTo>
                  <a:pt x="732408" y="366204"/>
                </a:lnTo>
                <a:lnTo>
                  <a:pt x="0" y="366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74664" y="140910"/>
            <a:ext cx="722672" cy="485994"/>
          </a:xfrm>
          <a:custGeom>
            <a:avLst/>
            <a:gdLst/>
            <a:ahLst/>
            <a:cxnLst/>
            <a:rect l="l" t="t" r="r" b="b"/>
            <a:pathLst>
              <a:path w="722672" h="485994">
                <a:moveTo>
                  <a:pt x="0" y="0"/>
                </a:moveTo>
                <a:lnTo>
                  <a:pt x="722672" y="0"/>
                </a:lnTo>
                <a:lnTo>
                  <a:pt x="722672" y="485994"/>
                </a:lnTo>
                <a:lnTo>
                  <a:pt x="0" y="485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94029" y="439649"/>
            <a:ext cx="3214029" cy="4803576"/>
          </a:xfrm>
          <a:custGeom>
            <a:avLst/>
            <a:gdLst/>
            <a:ahLst/>
            <a:cxnLst/>
            <a:rect l="l" t="t" r="r" b="b"/>
            <a:pathLst>
              <a:path w="3214029" h="4803576">
                <a:moveTo>
                  <a:pt x="0" y="0"/>
                </a:moveTo>
                <a:lnTo>
                  <a:pt x="3214029" y="0"/>
                </a:lnTo>
                <a:lnTo>
                  <a:pt x="3214029" y="4803575"/>
                </a:lnTo>
                <a:lnTo>
                  <a:pt x="0" y="480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000" y="108000"/>
            <a:ext cx="517994" cy="545075"/>
          </a:xfrm>
          <a:custGeom>
            <a:avLst/>
            <a:gdLst/>
            <a:ahLst/>
            <a:cxnLst/>
            <a:rect l="l" t="t" r="r" b="b"/>
            <a:pathLst>
              <a:path w="517994" h="545075">
                <a:moveTo>
                  <a:pt x="0" y="0"/>
                </a:moveTo>
                <a:lnTo>
                  <a:pt x="517994" y="0"/>
                </a:lnTo>
                <a:lnTo>
                  <a:pt x="517994" y="545075"/>
                </a:lnTo>
                <a:lnTo>
                  <a:pt x="0" y="545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000" y="825437"/>
            <a:ext cx="1799738" cy="2016000"/>
          </a:xfrm>
          <a:custGeom>
            <a:avLst/>
            <a:gdLst/>
            <a:ahLst/>
            <a:cxnLst/>
            <a:rect l="l" t="t" r="r" b="b"/>
            <a:pathLst>
              <a:path w="1799738" h="2016000">
                <a:moveTo>
                  <a:pt x="0" y="0"/>
                </a:moveTo>
                <a:lnTo>
                  <a:pt x="1799738" y="0"/>
                </a:lnTo>
                <a:lnTo>
                  <a:pt x="1799738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67378" y="2276582"/>
            <a:ext cx="1786744" cy="2016000"/>
          </a:xfrm>
          <a:custGeom>
            <a:avLst/>
            <a:gdLst/>
            <a:ahLst/>
            <a:cxnLst/>
            <a:rect l="l" t="t" r="r" b="b"/>
            <a:pathLst>
              <a:path w="1786744" h="2016000">
                <a:moveTo>
                  <a:pt x="0" y="0"/>
                </a:moveTo>
                <a:lnTo>
                  <a:pt x="1786744" y="0"/>
                </a:lnTo>
                <a:lnTo>
                  <a:pt x="1786744" y="2016000"/>
                </a:lnTo>
                <a:lnTo>
                  <a:pt x="0" y="2016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77464" y="1265653"/>
            <a:ext cx="3662536" cy="567784"/>
            <a:chOff x="0" y="0"/>
            <a:chExt cx="812800" cy="126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6004"/>
            </a:xfrm>
            <a:custGeom>
              <a:avLst/>
              <a:gdLst/>
              <a:ahLst/>
              <a:cxnLst/>
              <a:rect l="l" t="t" r="r" b="b"/>
              <a:pathLst>
                <a:path w="812800" h="126004">
                  <a:moveTo>
                    <a:pt x="0" y="0"/>
                  </a:moveTo>
                  <a:lnTo>
                    <a:pt x="812800" y="0"/>
                  </a:lnTo>
                  <a:lnTo>
                    <a:pt x="812800" y="126004"/>
                  </a:lnTo>
                  <a:lnTo>
                    <a:pt x="0" y="12600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528000" y="2276582"/>
            <a:ext cx="1512000" cy="202500"/>
            <a:chOff x="0" y="0"/>
            <a:chExt cx="711200" cy="95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1200" cy="95250"/>
            </a:xfrm>
            <a:custGeom>
              <a:avLst/>
              <a:gdLst/>
              <a:ahLst/>
              <a:cxnLst/>
              <a:rect l="l" t="t" r="r" b="b"/>
              <a:pathLst>
                <a:path w="711200" h="95250">
                  <a:moveTo>
                    <a:pt x="711200" y="0"/>
                  </a:moveTo>
                  <a:lnTo>
                    <a:pt x="711200" y="71447"/>
                  </a:lnTo>
                  <a:cubicBezTo>
                    <a:pt x="651933" y="71447"/>
                    <a:pt x="651933" y="95250"/>
                    <a:pt x="592667" y="95250"/>
                  </a:cubicBezTo>
                  <a:cubicBezTo>
                    <a:pt x="533381" y="95250"/>
                    <a:pt x="533381" y="71447"/>
                    <a:pt x="474115" y="71447"/>
                  </a:cubicBezTo>
                  <a:cubicBezTo>
                    <a:pt x="414848" y="71447"/>
                    <a:pt x="414848" y="95250"/>
                    <a:pt x="355581" y="95250"/>
                  </a:cubicBezTo>
                  <a:cubicBezTo>
                    <a:pt x="296315" y="95250"/>
                    <a:pt x="296315" y="71447"/>
                    <a:pt x="237048" y="71447"/>
                  </a:cubicBezTo>
                  <a:cubicBezTo>
                    <a:pt x="177781" y="71447"/>
                    <a:pt x="177781" y="95250"/>
                    <a:pt x="118533" y="95250"/>
                  </a:cubicBezTo>
                  <a:cubicBezTo>
                    <a:pt x="59267" y="95250"/>
                    <a:pt x="59267" y="71447"/>
                    <a:pt x="0" y="71447"/>
                  </a:cubicBezTo>
                  <a:lnTo>
                    <a:pt x="0" y="0"/>
                  </a:lnTo>
                  <a:cubicBezTo>
                    <a:pt x="59267" y="0"/>
                    <a:pt x="59267" y="23803"/>
                    <a:pt x="118533" y="23803"/>
                  </a:cubicBezTo>
                  <a:cubicBezTo>
                    <a:pt x="177781" y="23803"/>
                    <a:pt x="177781" y="0"/>
                    <a:pt x="237048" y="0"/>
                  </a:cubicBezTo>
                  <a:cubicBezTo>
                    <a:pt x="296315" y="0"/>
                    <a:pt x="296315" y="23803"/>
                    <a:pt x="355581" y="23803"/>
                  </a:cubicBezTo>
                  <a:cubicBezTo>
                    <a:pt x="414848" y="23803"/>
                    <a:pt x="414848" y="0"/>
                    <a:pt x="474115" y="0"/>
                  </a:cubicBezTo>
                  <a:cubicBezTo>
                    <a:pt x="533381" y="0"/>
                    <a:pt x="533381" y="23803"/>
                    <a:pt x="592667" y="23803"/>
                  </a:cubicBezTo>
                  <a:cubicBezTo>
                    <a:pt x="651933" y="23803"/>
                    <a:pt x="651933" y="0"/>
                    <a:pt x="711200" y="0"/>
                  </a:cubicBezTo>
                  <a:close/>
                </a:path>
              </a:pathLst>
            </a:custGeom>
            <a:solidFill>
              <a:srgbClr val="C492B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350"/>
              <a:ext cx="711200" cy="63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92379" y="1297255"/>
            <a:ext cx="3410536" cy="78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5"/>
              </a:lnSpc>
              <a:spcBef>
                <a:spcPct val="0"/>
              </a:spcBef>
            </a:pP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Регистрирах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се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за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обучение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.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Мога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ли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аз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да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подпиша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 </a:t>
            </a:r>
            <a:r>
              <a:rPr lang="en-US" sz="1489" dirty="0" err="1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документите</a:t>
            </a:r>
            <a:r>
              <a:rPr lang="en-US" sz="1489" dirty="0">
                <a:solidFill>
                  <a:srgbClr val="FEFFFE"/>
                </a:solidFill>
                <a:latin typeface="Scripter"/>
                <a:ea typeface="Scripter"/>
                <a:cs typeface="Scripter"/>
                <a:sym typeface="Scripter"/>
              </a:rPr>
              <a:t>?</a:t>
            </a:r>
          </a:p>
          <a:p>
            <a:pPr algn="ctr">
              <a:lnSpc>
                <a:spcPts val="2085"/>
              </a:lnSpc>
              <a:spcBef>
                <a:spcPct val="0"/>
              </a:spcBef>
            </a:pPr>
            <a:endParaRPr lang="en-US" sz="1489" dirty="0">
              <a:solidFill>
                <a:srgbClr val="FEFFFE"/>
              </a:solidFill>
              <a:latin typeface="Scripter"/>
              <a:ea typeface="Scripter"/>
              <a:cs typeface="Scripter"/>
              <a:sym typeface="Scrip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19747" y="3012887"/>
            <a:ext cx="3377970" cy="182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5"/>
              </a:lnSpc>
              <a:spcBef>
                <a:spcPct val="0"/>
              </a:spcBef>
            </a:pP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Документите и декларациите трябва да бъдат подписани от законния представител на компанията (управител, изпълнителен директор и др.) или от упълномощено лице с изрично пълномощно. Участ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и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ето в обу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ч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е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ние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то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обаче не 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е 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задължително за сам</a:t>
            </a:r>
            <a:r>
              <a:rPr lang="en-US" sz="1332" i="1" u="none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и</a:t>
            </a:r>
            <a:r>
              <a:rPr lang="en-US" sz="1332" i="1">
                <a:solidFill>
                  <a:srgbClr val="3B3B3B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я управител.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140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Scripter</vt:lpstr>
      <vt:lpstr>Calibri</vt:lpstr>
      <vt:lpstr>Canva Sans Italics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1.Мога ли да се включа в обученията като физическо лице?</dc:title>
  <dc:creator>Evgenia Mateva</dc:creator>
  <cp:lastModifiedBy>Ekaterina Nikolova</cp:lastModifiedBy>
  <cp:revision>3</cp:revision>
  <dcterms:created xsi:type="dcterms:W3CDTF">2006-08-16T00:00:00Z</dcterms:created>
  <dcterms:modified xsi:type="dcterms:W3CDTF">2026-02-27T10:04:57Z</dcterms:modified>
  <dc:identifier>DAHCHw2PlNg</dc:identifier>
</cp:coreProperties>
</file>